
<file path=[Content_Types].xml><?xml version="1.0" encoding="utf-8"?>
<Types xmlns="http://schemas.openxmlformats.org/package/2006/content-types">
  <Default Extension="gif" ContentType="image/gi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0"/>
  </p:notesMasterIdLst>
  <p:sldIdLst>
    <p:sldId id="256" r:id="rId5"/>
    <p:sldId id="312" r:id="rId6"/>
    <p:sldId id="372" r:id="rId7"/>
    <p:sldId id="320" r:id="rId8"/>
    <p:sldId id="367" r:id="rId9"/>
    <p:sldId id="374" r:id="rId10"/>
    <p:sldId id="373" r:id="rId11"/>
    <p:sldId id="375" r:id="rId12"/>
    <p:sldId id="376" r:id="rId13"/>
    <p:sldId id="377" r:id="rId14"/>
    <p:sldId id="378" r:id="rId15"/>
    <p:sldId id="379" r:id="rId16"/>
    <p:sldId id="380" r:id="rId17"/>
    <p:sldId id="381" r:id="rId18"/>
    <p:sldId id="34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63"/>
    <p:restoredTop sz="78063" autoAdjust="0"/>
  </p:normalViewPr>
  <p:slideViewPr>
    <p:cSldViewPr snapToGrid="0">
      <p:cViewPr>
        <p:scale>
          <a:sx n="49" d="100"/>
          <a:sy n="49" d="100"/>
        </p:scale>
        <p:origin x="8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ogle-deepmind/alphafold3/blob/v3.0.0/src/alphafold3/data/pipeline.py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81FB3B-6863-82AD-5762-3BA241FB2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ABBA2A-D575-FE4C-5F8E-40ACF0ED5D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D6EACC-E83C-9078-D40A-96B9CB60D1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10A8E8-6966-C383-BD4C-4C9363B14B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995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70C2F-0D22-AFFC-8EC6-E7CED4F6A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DB3668-5DD8-4F6F-22A8-3D76AB0BDF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71396E-77D7-2123-B0D5-0272A498CE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7C731B-5100-899E-7ACF-6CF38C3C41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202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1E8FBC-6D62-B264-5B5E-3926B1DA8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569E98-C379-5192-F129-57A733AE5B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B44726-41D8-3779-4FFB-1BEE2EF6D5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C3E1F3-E6A5-F700-5B6B-DCC3BA5726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234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3A9C8-1E56-CC52-4BD5-A35A9F698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B97219-7F8F-E0B9-2C3A-29EC4E4203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E1EFC3-1C3C-80E7-59CE-4C744806A4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F28C2A-B7B8-ECAF-D2A0-D1F9E3CEF0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2864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3ACE2-CFF3-8693-7687-53BE1ADBAB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8267AA-BF74-E238-B5EC-E998338813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9B60B1-81F6-56A3-CA19-1ED9F05901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9866C2-7DBB-24EE-994A-07FE16ED4C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9564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2079E3-5870-34A8-CB6F-D3A0E97D2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8C3450-C3CD-7B88-D012-AF8BF17DF1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2614A4-B80B-0057-0C25-A7B1961E36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CBC55-CCD2-454E-0BAB-77F007DA76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59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59D05-AA91-29C4-BE80-5FE8328EA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13D8EF-7287-ED06-116F-DF1F0EDFBE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6C5401-BF36-183F-0378-072095C28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4A920-EC3B-4CED-17AE-A439972063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043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7DD3E-B0CD-EC11-7867-7406A438E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80003C-186E-4BC5-B1EF-F406F83B6A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3A3E54-7CB9-86E5-1F98-2B77065E8B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69900" lvl="1" indent="0">
              <a:lnSpc>
                <a:spcPct val="100000"/>
              </a:lnSpc>
              <a:spcBef>
                <a:spcPts val="340"/>
              </a:spcBef>
              <a:buClr>
                <a:srgbClr val="2575B4"/>
              </a:buClr>
              <a:buFont typeface="Wingdings"/>
              <a:buNone/>
              <a:tabLst>
                <a:tab pos="756285" algn="l"/>
              </a:tabLst>
            </a:pPr>
            <a:r>
              <a:rPr lang="en-US" sz="1400" dirty="0">
                <a:latin typeface="Arial MT"/>
                <a:cs typeface="Arial MT"/>
              </a:rPr>
              <a:t>No</a:t>
            </a:r>
            <a:r>
              <a:rPr lang="en-US" sz="1400" spc="-3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customization</a:t>
            </a:r>
            <a:r>
              <a:rPr lang="en-US" sz="1400" spc="-5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of</a:t>
            </a:r>
            <a:r>
              <a:rPr lang="en-US" sz="1400" spc="-2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the</a:t>
            </a:r>
            <a:r>
              <a:rPr lang="en-US" sz="1400" spc="-3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Python</a:t>
            </a:r>
            <a:r>
              <a:rPr lang="en-US" sz="1400" spc="-2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code,</a:t>
            </a:r>
            <a:r>
              <a:rPr lang="en-US" sz="1400" spc="-50" dirty="0">
                <a:latin typeface="Arial MT"/>
                <a:cs typeface="Arial MT"/>
              </a:rPr>
              <a:t> </a:t>
            </a:r>
          </a:p>
          <a:p>
            <a:pPr marL="469900" lvl="1" indent="0">
              <a:lnSpc>
                <a:spcPct val="100000"/>
              </a:lnSpc>
              <a:spcBef>
                <a:spcPts val="340"/>
              </a:spcBef>
              <a:buClr>
                <a:srgbClr val="2575B4"/>
              </a:buClr>
              <a:buFont typeface="Wingdings"/>
              <a:buNone/>
              <a:tabLst>
                <a:tab pos="756285" algn="l"/>
              </a:tabLst>
            </a:pPr>
            <a:r>
              <a:rPr lang="en-US" sz="1800" dirty="0">
                <a:latin typeface="Arial MT"/>
                <a:cs typeface="Arial MT"/>
              </a:rPr>
              <a:t>The</a:t>
            </a:r>
            <a:r>
              <a:rPr lang="en-US" sz="1800" spc="-45" dirty="0">
                <a:latin typeface="Arial MT"/>
                <a:cs typeface="Arial MT"/>
              </a:rPr>
              <a:t> </a:t>
            </a:r>
            <a:r>
              <a:rPr lang="en-US" sz="1800" dirty="0">
                <a:latin typeface="Arial MT"/>
                <a:cs typeface="Arial MT"/>
              </a:rPr>
              <a:t>wrapper</a:t>
            </a:r>
            <a:r>
              <a:rPr lang="en-US" sz="1800" spc="20" dirty="0">
                <a:latin typeface="Arial MT"/>
                <a:cs typeface="Arial MT"/>
              </a:rPr>
              <a:t> </a:t>
            </a:r>
            <a:r>
              <a:rPr lang="en-US" sz="1800" dirty="0">
                <a:latin typeface="Arial MT"/>
                <a:cs typeface="Arial MT"/>
              </a:rPr>
              <a:t>is</a:t>
            </a:r>
            <a:r>
              <a:rPr lang="en-US" sz="1800" spc="-25" dirty="0">
                <a:latin typeface="Arial MT"/>
                <a:cs typeface="Arial MT"/>
              </a:rPr>
              <a:t> </a:t>
            </a:r>
            <a:r>
              <a:rPr lang="en-US" sz="1800" dirty="0">
                <a:latin typeface="Arial MT"/>
                <a:cs typeface="Arial MT"/>
              </a:rPr>
              <a:t>more</a:t>
            </a:r>
            <a:r>
              <a:rPr lang="en-US" sz="1800" spc="-20" dirty="0">
                <a:latin typeface="Arial MT"/>
                <a:cs typeface="Arial MT"/>
              </a:rPr>
              <a:t> </a:t>
            </a:r>
            <a:r>
              <a:rPr lang="en-US" sz="1800" spc="-10" dirty="0">
                <a:latin typeface="Arial MT"/>
                <a:cs typeface="Arial MT"/>
              </a:rPr>
              <a:t>complicated:</a:t>
            </a:r>
            <a:endParaRPr lang="en-US" sz="1800" dirty="0">
              <a:latin typeface="Arial MT"/>
              <a:cs typeface="Arial MT"/>
            </a:endParaRPr>
          </a:p>
          <a:p>
            <a:pPr marL="756285" lvl="1" indent="-286385">
              <a:lnSpc>
                <a:spcPct val="100000"/>
              </a:lnSpc>
              <a:spcBef>
                <a:spcPts val="340"/>
              </a:spcBef>
              <a:buClr>
                <a:srgbClr val="2575B4"/>
              </a:buClr>
              <a:buFont typeface="Wingdings"/>
              <a:buChar char=""/>
              <a:tabLst>
                <a:tab pos="756285" algn="l"/>
              </a:tabLst>
            </a:pPr>
            <a:r>
              <a:rPr lang="en-US" sz="1400" dirty="0">
                <a:latin typeface="Arial MT"/>
                <a:cs typeface="Arial MT"/>
              </a:rPr>
              <a:t>Selects</a:t>
            </a:r>
            <a:r>
              <a:rPr lang="en-US" sz="1400" spc="-4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the</a:t>
            </a:r>
            <a:r>
              <a:rPr lang="en-US" sz="1400" spc="-3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“flash</a:t>
            </a:r>
            <a:r>
              <a:rPr lang="en-US" sz="1400" spc="-3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attention”</a:t>
            </a:r>
            <a:r>
              <a:rPr lang="en-US" sz="1400" spc="-5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parameter</a:t>
            </a:r>
            <a:r>
              <a:rPr lang="en-US" sz="1400" spc="-5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based</a:t>
            </a:r>
            <a:r>
              <a:rPr lang="en-US" sz="1400" spc="-3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on</a:t>
            </a:r>
            <a:r>
              <a:rPr lang="en-US" sz="1400" spc="-1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the</a:t>
            </a:r>
            <a:r>
              <a:rPr lang="en-US" sz="1400" spc="-4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compute</a:t>
            </a:r>
            <a:r>
              <a:rPr lang="en-US" sz="1400" spc="-5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capability</a:t>
            </a:r>
            <a:r>
              <a:rPr lang="en-US" sz="1400" spc="-4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of</a:t>
            </a:r>
            <a:r>
              <a:rPr lang="en-US" sz="1400" spc="-2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the</a:t>
            </a:r>
            <a:r>
              <a:rPr lang="en-US" sz="1400" spc="-30" dirty="0">
                <a:latin typeface="Arial MT"/>
                <a:cs typeface="Arial MT"/>
              </a:rPr>
              <a:t> </a:t>
            </a:r>
            <a:r>
              <a:rPr lang="en-US" sz="1400" spc="-20" dirty="0">
                <a:latin typeface="Arial MT"/>
                <a:cs typeface="Arial MT"/>
              </a:rPr>
              <a:t>GPU.</a:t>
            </a:r>
            <a:endParaRPr lang="en-US" sz="1400" dirty="0">
              <a:latin typeface="Arial MT"/>
              <a:cs typeface="Arial MT"/>
            </a:endParaRPr>
          </a:p>
          <a:p>
            <a:pPr marL="756285" marR="5080" lvl="1" indent="-287020">
              <a:lnSpc>
                <a:spcPct val="100000"/>
              </a:lnSpc>
              <a:spcBef>
                <a:spcPts val="335"/>
              </a:spcBef>
              <a:buClr>
                <a:srgbClr val="2575B4"/>
              </a:buClr>
              <a:buFont typeface="Wingdings"/>
              <a:buChar char=""/>
              <a:tabLst>
                <a:tab pos="756285" algn="l"/>
              </a:tabLst>
            </a:pPr>
            <a:r>
              <a:rPr lang="en-US" sz="1400" dirty="0">
                <a:latin typeface="Arial MT"/>
                <a:cs typeface="Arial MT"/>
              </a:rPr>
              <a:t>Chooses</a:t>
            </a:r>
            <a:r>
              <a:rPr lang="en-US" sz="1400" spc="-3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the</a:t>
            </a:r>
            <a:r>
              <a:rPr lang="en-US" sz="1400" spc="-3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number</a:t>
            </a:r>
            <a:r>
              <a:rPr lang="en-US" sz="1400" spc="-3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of</a:t>
            </a:r>
            <a:r>
              <a:rPr lang="en-US" sz="1400" spc="-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copies</a:t>
            </a:r>
            <a:r>
              <a:rPr lang="en-US" sz="1400" spc="-4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of</a:t>
            </a:r>
            <a:r>
              <a:rPr lang="en-US" sz="1400" spc="5" dirty="0">
                <a:latin typeface="Arial MT"/>
                <a:cs typeface="Arial MT"/>
              </a:rPr>
              <a:t> </a:t>
            </a:r>
            <a:r>
              <a:rPr lang="en-US" sz="1400" spc="-10" dirty="0" err="1">
                <a:latin typeface="Arial MT"/>
                <a:cs typeface="Arial MT"/>
              </a:rPr>
              <a:t>jackhmmer</a:t>
            </a:r>
            <a:r>
              <a:rPr lang="en-US" sz="1400" spc="-10" dirty="0">
                <a:latin typeface="Arial MT"/>
                <a:cs typeface="Arial MT"/>
              </a:rPr>
              <a:t>/</a:t>
            </a:r>
            <a:r>
              <a:rPr lang="en-US" sz="1400" spc="-10" dirty="0" err="1">
                <a:latin typeface="Arial MT"/>
                <a:cs typeface="Arial MT"/>
              </a:rPr>
              <a:t>nhmmer</a:t>
            </a:r>
            <a:r>
              <a:rPr lang="en-US" sz="1400" spc="-4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processes</a:t>
            </a:r>
            <a:r>
              <a:rPr lang="en-US" sz="1400" spc="-5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to</a:t>
            </a:r>
            <a:r>
              <a:rPr lang="en-US" sz="1400" spc="-1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run</a:t>
            </a:r>
            <a:r>
              <a:rPr lang="en-US" sz="1400" spc="-2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in</a:t>
            </a:r>
            <a:r>
              <a:rPr lang="en-US" sz="1400" spc="-1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parallel</a:t>
            </a:r>
            <a:r>
              <a:rPr lang="en-US" sz="1400" spc="-3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based</a:t>
            </a:r>
            <a:r>
              <a:rPr lang="en-US" sz="1400" spc="-3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on</a:t>
            </a:r>
            <a:r>
              <a:rPr lang="en-US" sz="1400" spc="-2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the</a:t>
            </a:r>
            <a:r>
              <a:rPr lang="en-US" sz="1400" spc="-2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number</a:t>
            </a:r>
            <a:r>
              <a:rPr lang="en-US" sz="1400" spc="-3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of</a:t>
            </a:r>
            <a:r>
              <a:rPr lang="en-US" sz="1400" spc="-1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cores</a:t>
            </a:r>
            <a:r>
              <a:rPr lang="en-US" sz="1400" spc="-3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assigned </a:t>
            </a:r>
            <a:r>
              <a:rPr lang="en-US" sz="1400" dirty="0">
                <a:latin typeface="Arial MT"/>
                <a:cs typeface="Arial MT"/>
              </a:rPr>
              <a:t>to</a:t>
            </a:r>
            <a:r>
              <a:rPr lang="en-US" sz="1400" spc="-2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the</a:t>
            </a:r>
            <a:r>
              <a:rPr lang="en-US" sz="1400" spc="-20" dirty="0">
                <a:latin typeface="Arial MT"/>
                <a:cs typeface="Arial MT"/>
              </a:rPr>
              <a:t> job.</a:t>
            </a:r>
            <a:endParaRPr lang="en-US" sz="1400" dirty="0">
              <a:latin typeface="Arial MT"/>
              <a:cs typeface="Arial MT"/>
            </a:endParaRPr>
          </a:p>
          <a:p>
            <a:pPr marL="1155700" lvl="2" indent="-228600">
              <a:lnSpc>
                <a:spcPct val="100000"/>
              </a:lnSpc>
              <a:spcBef>
                <a:spcPts val="340"/>
              </a:spcBef>
              <a:buClr>
                <a:srgbClr val="2575B4"/>
              </a:buClr>
              <a:buFont typeface="Wingdings"/>
              <a:buChar char=""/>
              <a:tabLst>
                <a:tab pos="1155700" algn="l"/>
              </a:tabLst>
            </a:pPr>
            <a:r>
              <a:rPr lang="en-US" sz="1400" dirty="0">
                <a:latin typeface="Arial MT"/>
                <a:cs typeface="Arial MT"/>
              </a:rPr>
              <a:t>Not totally</a:t>
            </a:r>
            <a:r>
              <a:rPr lang="en-US" sz="1400" spc="-3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straightforward</a:t>
            </a:r>
            <a:r>
              <a:rPr lang="en-US" sz="1400" spc="-4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as</a:t>
            </a:r>
            <a:r>
              <a:rPr lang="en-US" sz="1400" spc="-1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these</a:t>
            </a:r>
            <a:r>
              <a:rPr lang="en-US" sz="1400" spc="-2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are</a:t>
            </a:r>
            <a:r>
              <a:rPr lang="en-US" sz="1400" spc="-1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hard-</a:t>
            </a:r>
            <a:r>
              <a:rPr lang="en-US" sz="1400" dirty="0">
                <a:latin typeface="Arial MT"/>
                <a:cs typeface="Arial MT"/>
              </a:rPr>
              <a:t>coded</a:t>
            </a:r>
            <a:r>
              <a:rPr lang="en-US" sz="1400" spc="-40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to</a:t>
            </a:r>
            <a:r>
              <a:rPr lang="en-US" sz="1400" spc="-1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run</a:t>
            </a:r>
            <a:r>
              <a:rPr lang="en-US" sz="1400" spc="-1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with</a:t>
            </a:r>
            <a:r>
              <a:rPr lang="en-US" sz="1400" spc="-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8</a:t>
            </a:r>
            <a:r>
              <a:rPr lang="en-US" sz="1400" spc="-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threads</a:t>
            </a:r>
            <a:r>
              <a:rPr lang="en-US" sz="1400" spc="-3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each.</a:t>
            </a:r>
            <a:r>
              <a:rPr lang="en-US" sz="1400" spc="-2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See</a:t>
            </a:r>
            <a:r>
              <a:rPr lang="en-US" sz="1400" spc="-10" dirty="0">
                <a:latin typeface="Arial MT"/>
                <a:cs typeface="Arial MT"/>
              </a:rPr>
              <a:t> </a:t>
            </a:r>
            <a:r>
              <a:rPr lang="en-US" sz="1400" u="sng" dirty="0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latin typeface="Arial MT"/>
                <a:cs typeface="Arial MT"/>
                <a:hlinkClick r:id="rId3"/>
              </a:rPr>
              <a:t>here</a:t>
            </a:r>
            <a:r>
              <a:rPr lang="en-US" sz="1400" dirty="0">
                <a:latin typeface="Arial MT"/>
                <a:cs typeface="Arial MT"/>
              </a:rPr>
              <a:t>,</a:t>
            </a:r>
            <a:r>
              <a:rPr lang="en-US" sz="1400" spc="-25" dirty="0">
                <a:latin typeface="Arial MT"/>
                <a:cs typeface="Arial MT"/>
              </a:rPr>
              <a:t> </a:t>
            </a:r>
            <a:r>
              <a:rPr lang="en-US" sz="1400" dirty="0">
                <a:latin typeface="Arial MT"/>
                <a:cs typeface="Arial MT"/>
              </a:rPr>
              <a:t>lines</a:t>
            </a:r>
            <a:r>
              <a:rPr lang="en-US" sz="1400" spc="-5" dirty="0">
                <a:latin typeface="Arial MT"/>
                <a:cs typeface="Arial MT"/>
              </a:rPr>
              <a:t> </a:t>
            </a:r>
            <a:r>
              <a:rPr lang="en-US" sz="1400" spc="-10" dirty="0">
                <a:latin typeface="Arial MT"/>
                <a:cs typeface="Arial MT"/>
              </a:rPr>
              <a:t>231-</a:t>
            </a:r>
            <a:r>
              <a:rPr lang="en-US" sz="1400" spc="-20" dirty="0">
                <a:latin typeface="Arial MT"/>
                <a:cs typeface="Arial MT"/>
              </a:rPr>
              <a:t>232.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DD747-F488-8797-E5C8-2CFDEDF4C5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865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3E72B4-C739-A4F1-90F2-9241DC63C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E91950-EF43-6808-914A-6FF9789BEA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76FACC-BC84-A146-E0D9-0FE77DAC00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1AE10-FC34-9AD1-517F-23764AEFA9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395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E26271-59C1-0E2F-A5D6-1AB944A41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D74097-36E2-7C77-E108-A612FE352D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539194-A1C0-6325-39C4-75BCDFBB2E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96FC12-AA0C-9B56-A0D8-2EE71AB884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839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D01E3C-D805-3575-6062-28C807800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32C84F-3568-A11A-26F3-B351CA3FCD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5C72EE-B6AD-ADDE-9AB3-077497E6F6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B05E58-F6E7-0E97-590B-600199549D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36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3/5/2025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3/5/2025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3/5/2025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arnoldbio/alphapickle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lphafold.ebi.ac.uk/entry/Q9Y223#help" TargetMode="External"/><Relationship Id="rId4" Type="http://schemas.openxmlformats.org/officeDocument/2006/relationships/hyperlink" Target="https://pymol.or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alphafold3_short_course" TargetMode="External"/><Relationship Id="rId3" Type="http://schemas.openxmlformats.org/officeDocument/2006/relationships/hyperlink" Target="http://www.rc.colorado.edu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ogle-deepmind/alphafold3/blob/main/WEIGHTS_TERMS_OF_USE.md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ogle-deepmind/alphafold3/blob/main/docs/input.md#alphafold-server-json-compatibilit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ecorative photo of CU campus on title slid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713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571" y="4452257"/>
            <a:ext cx="11287806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RC Short Course: AlphaFold 3 on Alpine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8F90D-F8C0-D240-6E37-56A844D83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073D0-071A-3DB9-B6D3-0DBADD5D8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18" y="208369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AlphaFold 3 Module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F7912E-D67A-5D3E-5DDB-2EF656F61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EBF08D-1292-41CA-7659-6FDD4542D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6442" y="1394467"/>
            <a:ext cx="9150414" cy="485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788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A1649-A3BA-C952-B7B7-2B1887505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6617E-D8FA-BA47-47AF-407880AB6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AlphaFold 3 Workflow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981BE02-4E24-B6F9-10BF-CF3B3679325D}"/>
              </a:ext>
            </a:extLst>
          </p:cNvPr>
          <p:cNvSpPr txBox="1">
            <a:spLocks/>
          </p:cNvSpPr>
          <p:nvPr/>
        </p:nvSpPr>
        <p:spPr>
          <a:xfrm>
            <a:off x="720633" y="1758342"/>
            <a:ext cx="10905310" cy="405462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/>
              <a:t>AlphaFold 3 runs in two stages: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Stage 1 (MSA Search): CPU and I/O-intensive; uses </a:t>
            </a:r>
            <a:r>
              <a:rPr lang="en-US" dirty="0" err="1"/>
              <a:t>jackhmmer</a:t>
            </a:r>
            <a:r>
              <a:rPr lang="en-US" dirty="0"/>
              <a:t> and </a:t>
            </a:r>
            <a:r>
              <a:rPr lang="en-US" dirty="0" err="1"/>
              <a:t>hhmsearch</a:t>
            </a:r>
            <a:r>
              <a:rPr lang="en-US" dirty="0"/>
              <a:t>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Stage 2 (Inference): GPU-intensive; performs structure prediction.</a:t>
            </a:r>
          </a:p>
          <a:p>
            <a:pPr>
              <a:lnSpc>
                <a:spcPct val="120000"/>
              </a:lnSpc>
            </a:pPr>
            <a:r>
              <a:rPr lang="en-US" dirty="0"/>
              <a:t>To better utilize limited GPU resources, these stages can be split using flags: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--</a:t>
            </a:r>
            <a:r>
              <a:rPr lang="en-US" dirty="0" err="1"/>
              <a:t>norun_inference</a:t>
            </a:r>
            <a:r>
              <a:rPr lang="en-US" dirty="0"/>
              <a:t> → Run only the MSA/data pipeline (Stage 1)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--</a:t>
            </a:r>
            <a:r>
              <a:rPr lang="en-US" dirty="0" err="1"/>
              <a:t>norun_data_pipeline</a:t>
            </a:r>
            <a:r>
              <a:rPr lang="en-US" dirty="0"/>
              <a:t> → Run only the inference step (Stage 2)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E0AC4-D330-A19D-4501-DD88D36B7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1930000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010EF3-8712-AB0F-5680-ED67CA3BA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A2449-1997-A7CC-12CA-54EE6951B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Your Prediction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0329260-E447-44C3-E281-0A4264039A55}"/>
              </a:ext>
            </a:extLst>
          </p:cNvPr>
          <p:cNvSpPr txBox="1">
            <a:spLocks/>
          </p:cNvSpPr>
          <p:nvPr/>
        </p:nvSpPr>
        <p:spPr>
          <a:xfrm>
            <a:off x="720633" y="1758342"/>
            <a:ext cx="10905310" cy="4054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/>
              <a:t>Example input files and scripts are in </a:t>
            </a:r>
            <a:r>
              <a:rPr lang="en-US" b="1" dirty="0">
                <a:latin typeface="Monospace"/>
              </a:rPr>
              <a:t>/</a:t>
            </a:r>
            <a:r>
              <a:rPr lang="en-US" b="1" dirty="0" err="1">
                <a:latin typeface="Monospace"/>
              </a:rPr>
              <a:t>curc</a:t>
            </a:r>
            <a:r>
              <a:rPr lang="en-US" b="1" dirty="0">
                <a:latin typeface="Monospace"/>
              </a:rPr>
              <a:t>/</a:t>
            </a:r>
            <a:r>
              <a:rPr lang="en-US" b="1" dirty="0" err="1">
                <a:latin typeface="Monospace"/>
              </a:rPr>
              <a:t>sw</a:t>
            </a:r>
            <a:r>
              <a:rPr lang="en-US" b="1" dirty="0">
                <a:latin typeface="Monospace"/>
              </a:rPr>
              <a:t>/install/bio/</a:t>
            </a:r>
            <a:r>
              <a:rPr lang="en-US" b="1" dirty="0" err="1">
                <a:latin typeface="Monospace"/>
              </a:rPr>
              <a:t>alphafold</a:t>
            </a:r>
            <a:r>
              <a:rPr lang="en-US" b="1" dirty="0">
                <a:latin typeface="Monospace"/>
              </a:rPr>
              <a:t>/3.0.0/examples</a:t>
            </a:r>
            <a:r>
              <a:rPr lang="en-US" dirty="0"/>
              <a:t>. </a:t>
            </a:r>
          </a:p>
          <a:p>
            <a:pPr>
              <a:lnSpc>
                <a:spcPct val="120000"/>
              </a:lnSpc>
            </a:pPr>
            <a:r>
              <a:rPr lang="en-US" dirty="0"/>
              <a:t>Loading the module stores this path in </a:t>
            </a:r>
            <a:r>
              <a:rPr lang="en-US" b="1" dirty="0"/>
              <a:t>AF3_EXAMPLES</a:t>
            </a:r>
            <a:r>
              <a:rPr lang="en-US" dirty="0"/>
              <a:t>. </a:t>
            </a:r>
          </a:p>
          <a:p>
            <a:pPr>
              <a:lnSpc>
                <a:spcPct val="120000"/>
              </a:lnSpc>
            </a:pPr>
            <a:r>
              <a:rPr lang="en-US" dirty="0"/>
              <a:t>Copy the folder to a location where you have write permissions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0604B-AED7-14A3-77DA-DD0408474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9F10AFB-5631-E6AE-88DC-F6775AD8A283}"/>
              </a:ext>
            </a:extLst>
          </p:cNvPr>
          <p:cNvGrpSpPr/>
          <p:nvPr/>
        </p:nvGrpSpPr>
        <p:grpSpPr>
          <a:xfrm>
            <a:off x="648457" y="4176456"/>
            <a:ext cx="10895086" cy="1884710"/>
            <a:chOff x="648457" y="3037710"/>
            <a:chExt cx="10895086" cy="218008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A3D6C9D-8C01-E157-6EA9-9473AD6CB65F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7A27D56A-D939-B002-93EA-3030886DEAB1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037710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2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22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$ls $AF3_EXAMPLES</a:t>
              </a:r>
            </a:p>
            <a:p>
              <a:pPr marL="0" indent="0">
                <a:buNone/>
              </a:pPr>
              <a:r>
                <a:rPr lang="en-US" sz="22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alphafold3_alpine_cpu.sh  alphafold3_alpine_gpu.sh  alphafold3_alpine.sh  fold_protein_2PV7</a:t>
              </a:r>
              <a:endParaRPr lang="en-US" sz="2200" dirty="0">
                <a:latin typeface="Monaco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4340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288BA-FAE4-2A60-F75D-29089B07D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51762-5562-EF80-FE65-7280DD6DB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09" y="122360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Your Prediction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EB2EA-504C-9F9A-495A-F721789F1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2AF182-B72B-2A15-1F26-19FC0575DC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9199"/>
          <a:stretch>
            <a:fillRect/>
          </a:stretch>
        </p:blipFill>
        <p:spPr>
          <a:xfrm>
            <a:off x="591802" y="1273086"/>
            <a:ext cx="11374242" cy="497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41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DE2F9-EF07-0B4B-D784-88D2BE244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876F-2BCB-7782-851F-B6B78DA58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Visualizing Outputs 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498DDB7-0E5E-0AFF-16C2-DB069CFDA80A}"/>
              </a:ext>
            </a:extLst>
          </p:cNvPr>
          <p:cNvSpPr txBox="1">
            <a:spLocks/>
          </p:cNvSpPr>
          <p:nvPr/>
        </p:nvSpPr>
        <p:spPr>
          <a:xfrm>
            <a:off x="720633" y="1758342"/>
            <a:ext cx="10905310" cy="4054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 err="1"/>
              <a:t>AlphaPickle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https://github.com/mattarnoldbio/alphapickle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 err="1"/>
              <a:t>PyMol</a:t>
            </a:r>
            <a:r>
              <a:rPr lang="en-US" dirty="0"/>
              <a:t> (free for education): </a:t>
            </a:r>
            <a:r>
              <a:rPr lang="en-US" dirty="0">
                <a:hlinkClick r:id="rId4"/>
              </a:rPr>
              <a:t>https://pymol.org/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AlphaFold Protein Structure Database website provides a great resource for learning how to interpret visualizations: </a:t>
            </a:r>
            <a:r>
              <a:rPr lang="en-US" dirty="0">
                <a:hlinkClick r:id="rId5"/>
              </a:rPr>
              <a:t>https://alphafold.ebi.ac.uk/entry/Q9Y223#help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D493F-E924-68F3-DD03-B61547937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4006854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/>
              <a:t>Thank you! </a:t>
            </a:r>
            <a:endParaRPr sz="4800" b="1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 dirty="0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pic>
        <p:nvPicPr>
          <p:cNvPr id="3" name="Picture 2" descr="A QR code linking to the course survey at http://tinyurl.com/curc-survey18&#10;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/>
              <a:t>Survey and feedback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551516B-8F52-83FC-C2A8-E72DF7FD2518}"/>
              </a:ext>
            </a:extLst>
          </p:cNvPr>
          <p:cNvSpPr txBox="1">
            <a:spLocks/>
          </p:cNvSpPr>
          <p:nvPr/>
        </p:nvSpPr>
        <p:spPr>
          <a:xfrm>
            <a:off x="4876800" y="65229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10/1/2025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-1774371" y="49992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 b="1" dirty="0">
                <a:cs typeface="Arial"/>
              </a:rPr>
              <a:t>AlphaFold 3 on Alpine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69841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October 7, 2025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Mohal Khandelwal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www.rc.colorado.ed</a:t>
            </a:r>
            <a:r>
              <a:rPr lang="en-US" sz="2500" u="sng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-US" sz="2500" u="sng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0AA99F-3D3E-83A9-4A7C-4730183C06E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903602" y="1943748"/>
            <a:ext cx="3180095" cy="3213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1CE021-D81D-A362-27C3-90945AB46B7E}"/>
              </a:ext>
            </a:extLst>
          </p:cNvPr>
          <p:cNvSpPr txBox="1"/>
          <p:nvPr/>
        </p:nvSpPr>
        <p:spPr>
          <a:xfrm>
            <a:off x="7227875" y="5132891"/>
            <a:ext cx="45315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b="1" dirty="0">
                <a:latin typeface="Century Gothic"/>
              </a:rPr>
              <a:t>Slides</a:t>
            </a:r>
          </a:p>
          <a:p>
            <a:pPr marL="0" indent="0" algn="ctr">
              <a:buNone/>
            </a:pPr>
            <a:r>
              <a:rPr lang="en-US" sz="1800" dirty="0">
                <a:latin typeface="Century Gothic"/>
                <a:hlinkClick r:id="rId8"/>
              </a:rPr>
              <a:t>https://github.com/ResearchComputing/alphafold3_short_course</a:t>
            </a:r>
            <a:endParaRPr lang="en-US" sz="1800" dirty="0">
              <a:latin typeface="Century Gothic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97633D-6ADF-1CE0-6720-2E22AB2DB6F9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7693179" y="1233165"/>
            <a:ext cx="3840664" cy="38406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A2EB2-AE26-E03D-1D7C-8FA07F82A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4473B5E2-6F53-D0C0-72A7-7C3410FEE6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82154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/>
              <a:t>Background: The Protein Folding Problem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DA88744-9F33-89AA-81CB-71BE6F157C5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1625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kern="1200"/>
              <a:t>What a protein does (it’s biological function) depends on its 3D structure</a:t>
            </a:r>
          </a:p>
          <a:p>
            <a:r>
              <a:rPr lang="en-US" kern="1200"/>
              <a:t>Figuring out the what shapes a protein folds into has been a grand challenge in biology for 50+ years</a:t>
            </a:r>
          </a:p>
          <a:p>
            <a:r>
              <a:rPr lang="en-US" kern="1200"/>
              <a:t>Can we predict a protein’s 3D structure based on its 1D aa sequence?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kern="1200">
                <a:latin typeface="+mn-lt"/>
                <a:ea typeface="+mn-ea"/>
                <a:cs typeface="+mn-cs"/>
              </a:rPr>
              <a:t>10/1/2025</a:t>
            </a:r>
          </a:p>
        </p:txBody>
      </p:sp>
      <p:pic>
        <p:nvPicPr>
          <p:cNvPr id="6" name="Picture 5" descr="A green and blue ribbon&#10;&#10;AI-generated content may be incorrect.">
            <a:extLst>
              <a:ext uri="{FF2B5EF4-FFF2-40B4-BE49-F238E27FC236}">
                <a16:creationId xmlns:a16="http://schemas.microsoft.com/office/drawing/2014/main" id="{B2CA0F4C-39D1-BDA3-EF6E-9F7F2E544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856" y="1825625"/>
            <a:ext cx="4351338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049A43-F8E2-E025-CC63-BB9CB675C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BC7F2-E24A-E447-41D0-0AFED9F8B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Notable changes to AlphaFold 3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7C58E54-AB89-0925-B419-8ACBE2529432}"/>
              </a:ext>
            </a:extLst>
          </p:cNvPr>
          <p:cNvSpPr txBox="1">
            <a:spLocks/>
          </p:cNvSpPr>
          <p:nvPr/>
        </p:nvSpPr>
        <p:spPr>
          <a:xfrm>
            <a:off x="838199" y="1794606"/>
            <a:ext cx="10515599" cy="44469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600" dirty="0"/>
              <a:t>The model parameters are a separate download with licensing issues.</a:t>
            </a:r>
          </a:p>
          <a:p>
            <a:pPr>
              <a:lnSpc>
                <a:spcPct val="110000"/>
              </a:lnSpc>
            </a:pPr>
            <a:r>
              <a:rPr lang="en-US" sz="2600" dirty="0"/>
              <a:t>The main run_alphafold.py script can now be executed in 2 phases, the CPU/time intensive database search, followed by the GPU-based model inference.</a:t>
            </a:r>
          </a:p>
          <a:p>
            <a:pPr>
              <a:lnSpc>
                <a:spcPct val="110000"/>
              </a:lnSpc>
            </a:pPr>
            <a:r>
              <a:rPr lang="en-US" sz="2600" dirty="0"/>
              <a:t>The database has shrunk from 2+ TB to ~600 GB.</a:t>
            </a:r>
          </a:p>
          <a:p>
            <a:pPr>
              <a:lnSpc>
                <a:spcPct val="110000"/>
              </a:lnSpc>
            </a:pPr>
            <a:r>
              <a:rPr lang="en-US" sz="2600" dirty="0"/>
              <a:t>The input file format has changed to a custom JSON format, instead of FASTA file.</a:t>
            </a:r>
          </a:p>
          <a:p>
            <a:pPr>
              <a:lnSpc>
                <a:spcPct val="110000"/>
              </a:lnSpc>
            </a:pPr>
            <a:r>
              <a:rPr lang="en-US" sz="2600" dirty="0"/>
              <a:t>Overall performance appears to be improved, qualitatively.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89346-AF58-AD4F-CD54-549F1F709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3247055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A1A504-3314-4F62-F828-96F8013BA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1D344-E220-847E-9A4C-556D562EC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AlphaFold 3 Installation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A06A5-B441-ED47-E938-0120805F4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pic>
        <p:nvPicPr>
          <p:cNvPr id="17" name="object 3">
            <a:extLst>
              <a:ext uri="{FF2B5EF4-FFF2-40B4-BE49-F238E27FC236}">
                <a16:creationId xmlns:a16="http://schemas.microsoft.com/office/drawing/2014/main" id="{62E35A37-8249-9974-614D-DF4661A1A5BE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713385" y="3825220"/>
            <a:ext cx="2633624" cy="2592977"/>
          </a:xfrm>
          <a:prstGeom prst="rect">
            <a:avLst/>
          </a:prstGeom>
        </p:spPr>
      </p:pic>
      <p:sp>
        <p:nvSpPr>
          <p:cNvPr id="18" name="object 4">
            <a:extLst>
              <a:ext uri="{FF2B5EF4-FFF2-40B4-BE49-F238E27FC236}">
                <a16:creationId xmlns:a16="http://schemas.microsoft.com/office/drawing/2014/main" id="{7F07C6E6-0995-3B8E-9DF5-5F17410B4618}"/>
              </a:ext>
            </a:extLst>
          </p:cNvPr>
          <p:cNvSpPr txBox="1"/>
          <p:nvPr/>
        </p:nvSpPr>
        <p:spPr>
          <a:xfrm>
            <a:off x="3254274" y="4409320"/>
            <a:ext cx="11221548" cy="2053126"/>
          </a:xfrm>
          <a:prstGeom prst="rect">
            <a:avLst/>
          </a:prstGeom>
        </p:spPr>
        <p:txBody>
          <a:bodyPr vert="horz" wrap="square" lIns="0" tIns="45720" rIns="0" bIns="0" rtlCol="0">
            <a:spAutoFit/>
          </a:bodyPr>
          <a:lstStyle/>
          <a:p>
            <a:pPr marL="287020" algn="ctr">
              <a:lnSpc>
                <a:spcPct val="100000"/>
              </a:lnSpc>
              <a:spcBef>
                <a:spcPts val="360"/>
              </a:spcBef>
            </a:pPr>
            <a:r>
              <a:rPr sz="2000" b="1" spc="-10" dirty="0">
                <a:cs typeface="Arial"/>
              </a:rPr>
              <a:t>run_alphafold.sh</a:t>
            </a:r>
            <a:endParaRPr sz="2000" dirty="0">
              <a:cs typeface="Arial"/>
            </a:endParaRPr>
          </a:p>
          <a:p>
            <a:pPr marL="4784090" marR="4489450" indent="-1270" algn="ctr">
              <a:lnSpc>
                <a:spcPct val="86400"/>
              </a:lnSpc>
              <a:spcBef>
                <a:spcPts val="445"/>
              </a:spcBef>
            </a:pPr>
            <a:r>
              <a:rPr dirty="0">
                <a:cs typeface="Arial MT"/>
              </a:rPr>
              <a:t>Wrapper</a:t>
            </a:r>
            <a:r>
              <a:rPr spc="-35" dirty="0">
                <a:cs typeface="Arial MT"/>
              </a:rPr>
              <a:t> </a:t>
            </a:r>
            <a:r>
              <a:rPr spc="-10" dirty="0">
                <a:cs typeface="Arial MT"/>
              </a:rPr>
              <a:t>script </a:t>
            </a:r>
            <a:r>
              <a:rPr dirty="0">
                <a:cs typeface="Arial MT"/>
              </a:rPr>
              <a:t>that</a:t>
            </a:r>
            <a:r>
              <a:rPr spc="-35" dirty="0">
                <a:cs typeface="Arial MT"/>
              </a:rPr>
              <a:t> </a:t>
            </a:r>
            <a:r>
              <a:rPr dirty="0">
                <a:cs typeface="Arial MT"/>
              </a:rPr>
              <a:t>handles</a:t>
            </a:r>
            <a:r>
              <a:rPr spc="-15" dirty="0">
                <a:cs typeface="Arial MT"/>
              </a:rPr>
              <a:t> </a:t>
            </a:r>
            <a:r>
              <a:rPr spc="-25" dirty="0">
                <a:cs typeface="Arial MT"/>
              </a:rPr>
              <a:t>all </a:t>
            </a:r>
            <a:r>
              <a:rPr dirty="0">
                <a:cs typeface="Arial MT"/>
              </a:rPr>
              <a:t>inputs</a:t>
            </a:r>
            <a:r>
              <a:rPr spc="-30" dirty="0">
                <a:cs typeface="Arial MT"/>
              </a:rPr>
              <a:t> </a:t>
            </a:r>
            <a:r>
              <a:rPr spc="-25" dirty="0">
                <a:cs typeface="Arial MT"/>
              </a:rPr>
              <a:t>to </a:t>
            </a:r>
            <a:r>
              <a:rPr i="1" spc="-10" dirty="0">
                <a:cs typeface="Arial"/>
              </a:rPr>
              <a:t>run_alphafold.py </a:t>
            </a:r>
            <a:r>
              <a:rPr dirty="0">
                <a:cs typeface="Arial MT"/>
              </a:rPr>
              <a:t>in</a:t>
            </a:r>
            <a:r>
              <a:rPr spc="-5" dirty="0">
                <a:cs typeface="Arial MT"/>
              </a:rPr>
              <a:t> </a:t>
            </a:r>
            <a:r>
              <a:rPr dirty="0">
                <a:cs typeface="Arial MT"/>
              </a:rPr>
              <a:t>the</a:t>
            </a:r>
            <a:r>
              <a:rPr spc="-15" dirty="0">
                <a:cs typeface="Arial MT"/>
              </a:rPr>
              <a:t> </a:t>
            </a:r>
            <a:r>
              <a:rPr spc="-10" dirty="0">
                <a:cs typeface="Arial MT"/>
              </a:rPr>
              <a:t>container</a:t>
            </a:r>
            <a:endParaRPr dirty="0">
              <a:cs typeface="Arial MT"/>
            </a:endParaRPr>
          </a:p>
          <a:p>
            <a:pPr>
              <a:lnSpc>
                <a:spcPct val="100000"/>
              </a:lnSpc>
            </a:pPr>
            <a:endParaRPr dirty="0">
              <a:cs typeface="Arial MT"/>
            </a:endParaRPr>
          </a:p>
          <a:p>
            <a:pPr>
              <a:lnSpc>
                <a:spcPct val="100000"/>
              </a:lnSpc>
              <a:spcBef>
                <a:spcPts val="1140"/>
              </a:spcBef>
            </a:pPr>
            <a:endParaRPr dirty="0">
              <a:cs typeface="Arial MT"/>
            </a:endParaRPr>
          </a:p>
        </p:txBody>
      </p:sp>
      <p:grpSp>
        <p:nvGrpSpPr>
          <p:cNvPr id="19" name="object 5">
            <a:extLst>
              <a:ext uri="{FF2B5EF4-FFF2-40B4-BE49-F238E27FC236}">
                <a16:creationId xmlns:a16="http://schemas.microsoft.com/office/drawing/2014/main" id="{E7764883-754E-1071-8A26-05248FF6424C}"/>
              </a:ext>
            </a:extLst>
          </p:cNvPr>
          <p:cNvGrpSpPr/>
          <p:nvPr/>
        </p:nvGrpSpPr>
        <p:grpSpPr>
          <a:xfrm>
            <a:off x="5893448" y="1916170"/>
            <a:ext cx="2809050" cy="2182949"/>
            <a:chOff x="3346703" y="1516380"/>
            <a:chExt cx="2165350" cy="1499870"/>
          </a:xfrm>
        </p:grpSpPr>
        <p:pic>
          <p:nvPicPr>
            <p:cNvPr id="20" name="object 6">
              <a:extLst>
                <a:ext uri="{FF2B5EF4-FFF2-40B4-BE49-F238E27FC236}">
                  <a16:creationId xmlns:a16="http://schemas.microsoft.com/office/drawing/2014/main" id="{6BCCA18E-7277-E405-1A9C-14141C166E77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82439" y="2020836"/>
              <a:ext cx="1223759" cy="995159"/>
            </a:xfrm>
            <a:prstGeom prst="rect">
              <a:avLst/>
            </a:prstGeom>
          </p:spPr>
        </p:pic>
        <p:pic>
          <p:nvPicPr>
            <p:cNvPr id="21" name="object 7">
              <a:extLst>
                <a:ext uri="{FF2B5EF4-FFF2-40B4-BE49-F238E27FC236}">
                  <a16:creationId xmlns:a16="http://schemas.microsoft.com/office/drawing/2014/main" id="{A89E6182-4400-4480-F33A-DF1A9FB28415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324857" y="2042795"/>
              <a:ext cx="1143507" cy="915162"/>
            </a:xfrm>
            <a:prstGeom prst="rect">
              <a:avLst/>
            </a:prstGeom>
          </p:spPr>
        </p:pic>
        <p:pic>
          <p:nvPicPr>
            <p:cNvPr id="22" name="object 8">
              <a:extLst>
                <a:ext uri="{FF2B5EF4-FFF2-40B4-BE49-F238E27FC236}">
                  <a16:creationId xmlns:a16="http://schemas.microsoft.com/office/drawing/2014/main" id="{E0163B17-3FE4-3ADC-0486-18719E2A21D9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346703" y="1516380"/>
              <a:ext cx="2164842" cy="1317498"/>
            </a:xfrm>
            <a:prstGeom prst="rect">
              <a:avLst/>
            </a:prstGeom>
          </p:spPr>
        </p:pic>
      </p:grpSp>
      <p:sp>
        <p:nvSpPr>
          <p:cNvPr id="23" name="object 9">
            <a:extLst>
              <a:ext uri="{FF2B5EF4-FFF2-40B4-BE49-F238E27FC236}">
                <a16:creationId xmlns:a16="http://schemas.microsoft.com/office/drawing/2014/main" id="{2475FD55-69F7-6647-4B5A-63EAC8D23F4C}"/>
              </a:ext>
            </a:extLst>
          </p:cNvPr>
          <p:cNvSpPr txBox="1"/>
          <p:nvPr/>
        </p:nvSpPr>
        <p:spPr>
          <a:xfrm>
            <a:off x="6105258" y="2040735"/>
            <a:ext cx="2347746" cy="1585690"/>
          </a:xfrm>
          <a:prstGeom prst="rect">
            <a:avLst/>
          </a:prstGeom>
        </p:spPr>
        <p:txBody>
          <a:bodyPr vert="horz" wrap="square" lIns="0" tIns="46355" rIns="0" bIns="0" rtlCol="0">
            <a:spAutoFit/>
          </a:bodyPr>
          <a:lstStyle/>
          <a:p>
            <a:pPr marL="12700" marR="5080">
              <a:spcBef>
                <a:spcPts val="365"/>
              </a:spcBef>
            </a:pPr>
            <a:r>
              <a:rPr sz="2000" dirty="0"/>
              <a:t>Database:</a:t>
            </a:r>
            <a:r>
              <a:rPr lang="en-US" sz="2000" dirty="0"/>
              <a:t> ~210 GB file. Pre-installed and accessible via </a:t>
            </a:r>
            <a:r>
              <a:rPr lang="en-US" sz="2000" b="1" i="1" dirty="0"/>
              <a:t>AF3_DATABASES_DIR</a:t>
            </a:r>
          </a:p>
        </p:txBody>
      </p:sp>
      <p:grpSp>
        <p:nvGrpSpPr>
          <p:cNvPr id="24" name="object 10">
            <a:extLst>
              <a:ext uri="{FF2B5EF4-FFF2-40B4-BE49-F238E27FC236}">
                <a16:creationId xmlns:a16="http://schemas.microsoft.com/office/drawing/2014/main" id="{AAF23FD2-A1B0-9363-1BB5-2EA18CA723FD}"/>
              </a:ext>
            </a:extLst>
          </p:cNvPr>
          <p:cNvGrpSpPr/>
          <p:nvPr/>
        </p:nvGrpSpPr>
        <p:grpSpPr>
          <a:xfrm>
            <a:off x="9059036" y="1961153"/>
            <a:ext cx="2938286" cy="2053125"/>
            <a:chOff x="6876288" y="1516380"/>
            <a:chExt cx="1919605" cy="1499870"/>
          </a:xfrm>
        </p:grpSpPr>
        <p:pic>
          <p:nvPicPr>
            <p:cNvPr id="25" name="object 11">
              <a:extLst>
                <a:ext uri="{FF2B5EF4-FFF2-40B4-BE49-F238E27FC236}">
                  <a16:creationId xmlns:a16="http://schemas.microsoft.com/office/drawing/2014/main" id="{76CE6A33-421A-0B63-0631-B33B828B89F3}"/>
                </a:ext>
              </a:extLst>
            </p:cNvPr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876288" y="2020836"/>
              <a:ext cx="1223759" cy="995159"/>
            </a:xfrm>
            <a:prstGeom prst="rect">
              <a:avLst/>
            </a:prstGeom>
          </p:spPr>
        </p:pic>
        <p:pic>
          <p:nvPicPr>
            <p:cNvPr id="26" name="object 12">
              <a:extLst>
                <a:ext uri="{FF2B5EF4-FFF2-40B4-BE49-F238E27FC236}">
                  <a16:creationId xmlns:a16="http://schemas.microsoft.com/office/drawing/2014/main" id="{AA26A2EF-25B6-BEB2-EC03-B855EF22BC10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918706" y="2042795"/>
              <a:ext cx="1143508" cy="915162"/>
            </a:xfrm>
            <a:prstGeom prst="rect">
              <a:avLst/>
            </a:prstGeom>
          </p:spPr>
        </p:pic>
        <p:pic>
          <p:nvPicPr>
            <p:cNvPr id="27" name="object 13">
              <a:extLst>
                <a:ext uri="{FF2B5EF4-FFF2-40B4-BE49-F238E27FC236}">
                  <a16:creationId xmlns:a16="http://schemas.microsoft.com/office/drawing/2014/main" id="{D8FE7CA9-D907-DE26-481E-B65D0D7C22E1}"/>
                </a:ext>
              </a:extLst>
            </p:cNvPr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7170420" y="1516380"/>
              <a:ext cx="1625346" cy="1317498"/>
            </a:xfrm>
            <a:prstGeom prst="rect">
              <a:avLst/>
            </a:prstGeom>
          </p:spPr>
        </p:pic>
      </p:grpSp>
      <p:sp>
        <p:nvSpPr>
          <p:cNvPr id="28" name="object 14">
            <a:extLst>
              <a:ext uri="{FF2B5EF4-FFF2-40B4-BE49-F238E27FC236}">
                <a16:creationId xmlns:a16="http://schemas.microsoft.com/office/drawing/2014/main" id="{B05292FB-7CC2-29A7-7DD9-311B3BCFC9D9}"/>
              </a:ext>
            </a:extLst>
          </p:cNvPr>
          <p:cNvSpPr txBox="1"/>
          <p:nvPr/>
        </p:nvSpPr>
        <p:spPr>
          <a:xfrm>
            <a:off x="9617678" y="2228083"/>
            <a:ext cx="2271028" cy="1285224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 indent="2540" algn="ctr">
              <a:lnSpc>
                <a:spcPct val="86100"/>
              </a:lnSpc>
              <a:spcBef>
                <a:spcPts val="565"/>
              </a:spcBef>
            </a:pPr>
            <a:r>
              <a:rPr lang="en-US" sz="2200" dirty="0"/>
              <a:t>Containerized module </a:t>
            </a:r>
          </a:p>
          <a:p>
            <a:pPr marL="12700" marR="5080" indent="2540" algn="ctr">
              <a:lnSpc>
                <a:spcPct val="86100"/>
              </a:lnSpc>
              <a:spcBef>
                <a:spcPts val="565"/>
              </a:spcBef>
            </a:pPr>
            <a:r>
              <a:rPr lang="en-US" sz="2200" dirty="0">
                <a:cs typeface="Arial MT"/>
              </a:rPr>
              <a:t>Built</a:t>
            </a:r>
            <a:r>
              <a:rPr lang="en-US" sz="2200" spc="-15" dirty="0">
                <a:cs typeface="Arial MT"/>
              </a:rPr>
              <a:t> </a:t>
            </a:r>
            <a:r>
              <a:rPr lang="en-US" sz="2200" spc="-20" dirty="0">
                <a:cs typeface="Arial MT"/>
              </a:rPr>
              <a:t>from </a:t>
            </a:r>
            <a:r>
              <a:rPr lang="en-US" sz="2200" dirty="0">
                <a:cs typeface="Arial MT"/>
              </a:rPr>
              <a:t>Docker</a:t>
            </a:r>
            <a:r>
              <a:rPr lang="en-US" sz="2200" spc="-40" dirty="0">
                <a:cs typeface="Arial MT"/>
              </a:rPr>
              <a:t> </a:t>
            </a:r>
            <a:r>
              <a:rPr lang="en-US" sz="2200" spc="-10" dirty="0">
                <a:cs typeface="Arial MT"/>
              </a:rPr>
              <a:t>image</a:t>
            </a:r>
            <a:endParaRPr lang="en-US" sz="2200" dirty="0">
              <a:cs typeface="Arial MT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772356E1-3588-03D5-A1EA-1129168AB30A}"/>
              </a:ext>
            </a:extLst>
          </p:cNvPr>
          <p:cNvSpPr txBox="1">
            <a:spLocks/>
          </p:cNvSpPr>
          <p:nvPr/>
        </p:nvSpPr>
        <p:spPr>
          <a:xfrm>
            <a:off x="277346" y="1587662"/>
            <a:ext cx="5423284" cy="44865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/>
              <a:t>No customization of the Python code</a:t>
            </a:r>
          </a:p>
          <a:p>
            <a:pPr>
              <a:lnSpc>
                <a:spcPct val="120000"/>
              </a:lnSpc>
            </a:pPr>
            <a:r>
              <a:rPr lang="en-US" dirty="0"/>
              <a:t>The wrapper: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Chooses the number of copies of </a:t>
            </a:r>
            <a:r>
              <a:rPr lang="en-US" dirty="0" err="1"/>
              <a:t>jackhmmer</a:t>
            </a:r>
            <a:r>
              <a:rPr lang="en-US" dirty="0"/>
              <a:t>/</a:t>
            </a:r>
            <a:r>
              <a:rPr lang="en-US" dirty="0" err="1"/>
              <a:t>nhmmer</a:t>
            </a:r>
            <a:r>
              <a:rPr lang="en-US" dirty="0"/>
              <a:t> processes to run in parallel based on the number of cores assigned to the job.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These are hard-coded to run with 8 threads each.</a:t>
            </a:r>
          </a:p>
        </p:txBody>
      </p:sp>
    </p:spTree>
    <p:extLst>
      <p:ext uri="{BB962C8B-B14F-4D97-AF65-F5344CB8AC3E}">
        <p14:creationId xmlns:p14="http://schemas.microsoft.com/office/powerpoint/2010/main" val="4021984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97F0E0-4ADA-C1C9-787E-9EA006B09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23C6B-CA2E-3767-C704-2D1A5E6FC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Model Parameters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A1B0CD8-443C-57C4-76B1-9978E2C19408}"/>
              </a:ext>
            </a:extLst>
          </p:cNvPr>
          <p:cNvSpPr txBox="1">
            <a:spLocks/>
          </p:cNvSpPr>
          <p:nvPr/>
        </p:nvSpPr>
        <p:spPr>
          <a:xfrm>
            <a:off x="838200" y="1758342"/>
            <a:ext cx="5810794" cy="405462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/>
              <a:t>We opted to have users download their own copy of the model parameters.</a:t>
            </a:r>
          </a:p>
          <a:p>
            <a:pPr>
              <a:lnSpc>
                <a:spcPct val="120000"/>
              </a:lnSpc>
            </a:pPr>
            <a:r>
              <a:rPr lang="en-US" dirty="0"/>
              <a:t>We provide a </a:t>
            </a:r>
            <a:r>
              <a:rPr lang="en-US" dirty="0">
                <a:hlinkClick r:id="rId3"/>
              </a:rPr>
              <a:t>page</a:t>
            </a:r>
            <a:r>
              <a:rPr lang="en-US" dirty="0"/>
              <a:t> with links and guidance on submitting the Google form to request their own copy.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So far, no user has reported an issue obtaining their own copy following the guidance here.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A4EDA-042D-0FB7-8D8A-A151CB457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pic>
        <p:nvPicPr>
          <p:cNvPr id="3" name="object 4">
            <a:extLst>
              <a:ext uri="{FF2B5EF4-FFF2-40B4-BE49-F238E27FC236}">
                <a16:creationId xmlns:a16="http://schemas.microsoft.com/office/drawing/2014/main" id="{69052A22-9A27-F2A0-A748-89B1ECEE6395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648994" y="755332"/>
            <a:ext cx="4874623" cy="5347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32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0E694-60C7-7D6F-DDED-D20589B4B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65D28-EC90-565F-BFB2-9F65A32F8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AlphaFold 3 Inputs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FF36B79-E665-F68B-8AC8-10454296FE3F}"/>
              </a:ext>
            </a:extLst>
          </p:cNvPr>
          <p:cNvSpPr txBox="1">
            <a:spLocks/>
          </p:cNvSpPr>
          <p:nvPr/>
        </p:nvSpPr>
        <p:spPr>
          <a:xfrm>
            <a:off x="720633" y="1758342"/>
            <a:ext cx="10905310" cy="405462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/>
              <a:t>The input </a:t>
            </a:r>
            <a:r>
              <a:rPr lang="en-US" b="1" dirty="0"/>
              <a:t>JSON</a:t>
            </a:r>
            <a:r>
              <a:rPr lang="en-US" dirty="0"/>
              <a:t> file format is the biggest change for users.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Documentation on the </a:t>
            </a:r>
            <a:r>
              <a:rPr lang="en-US" dirty="0">
                <a:hlinkClick r:id="rId3"/>
              </a:rPr>
              <a:t>format</a:t>
            </a:r>
            <a:r>
              <a:rPr lang="en-US" dirty="0"/>
              <a:t> is available.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There aren’t very many examples online.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DeepMind does not provide any sort of validation tool for the format.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Error messages for bad inputs are not terribly helpful.</a:t>
            </a:r>
          </a:p>
          <a:p>
            <a:pPr>
              <a:lnSpc>
                <a:spcPct val="120000"/>
              </a:lnSpc>
            </a:pPr>
            <a:r>
              <a:rPr lang="en-US" dirty="0"/>
              <a:t>You can provide inputs in one of two ways: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Single input file: </a:t>
            </a:r>
            <a:r>
              <a:rPr lang="en-US" b="1" dirty="0"/>
              <a:t>--</a:t>
            </a:r>
            <a:r>
              <a:rPr lang="en-US" b="1" dirty="0" err="1"/>
              <a:t>json_path</a:t>
            </a:r>
            <a:r>
              <a:rPr lang="en-US" dirty="0"/>
              <a:t> flag followed by the path to a single JSON file.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Multiple input files: </a:t>
            </a:r>
            <a:r>
              <a:rPr lang="en-US" b="1" dirty="0"/>
              <a:t>--</a:t>
            </a:r>
            <a:r>
              <a:rPr lang="en-US" b="1" dirty="0" err="1"/>
              <a:t>input_dir</a:t>
            </a:r>
            <a:r>
              <a:rPr lang="en-US" dirty="0"/>
              <a:t> flag followed by the path to a directory of JSON files.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44AA8-736A-7EFA-D856-2C79A12E5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4035641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284DA-5871-9818-C02B-D161A3F79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1F4AC-BCDF-E384-579C-9993C68C5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AlphaFold 3 Module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ACD7268-FFFA-DBDF-0A7B-934EA752D26D}"/>
              </a:ext>
            </a:extLst>
          </p:cNvPr>
          <p:cNvSpPr txBox="1">
            <a:spLocks/>
          </p:cNvSpPr>
          <p:nvPr/>
        </p:nvSpPr>
        <p:spPr>
          <a:xfrm>
            <a:off x="720633" y="1758342"/>
            <a:ext cx="10905310" cy="405462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/>
              <a:t>Loading the module (</a:t>
            </a:r>
            <a:r>
              <a:rPr lang="en-US" b="1" dirty="0"/>
              <a:t>ml </a:t>
            </a:r>
            <a:r>
              <a:rPr lang="en-US" b="1" dirty="0" err="1"/>
              <a:t>alphafold</a:t>
            </a:r>
            <a:r>
              <a:rPr lang="en-US" b="1" dirty="0"/>
              <a:t>/3.0.0</a:t>
            </a:r>
            <a:r>
              <a:rPr lang="en-US" dirty="0"/>
              <a:t>): </a:t>
            </a:r>
          </a:p>
          <a:p>
            <a:pPr>
              <a:lnSpc>
                <a:spcPct val="120000"/>
              </a:lnSpc>
            </a:pPr>
            <a:r>
              <a:rPr lang="en-US" dirty="0"/>
              <a:t>creates a shortcut to the AlphaFold 3 script</a:t>
            </a:r>
          </a:p>
          <a:p>
            <a:pPr>
              <a:lnSpc>
                <a:spcPct val="120000"/>
              </a:lnSpc>
            </a:pPr>
            <a:r>
              <a:rPr lang="en-US" dirty="0"/>
              <a:t>sets environment variables used by the wrapper script:</a:t>
            </a:r>
          </a:p>
          <a:p>
            <a:pPr lvl="1">
              <a:lnSpc>
                <a:spcPct val="120000"/>
              </a:lnSpc>
            </a:pPr>
            <a:r>
              <a:rPr lang="en-US" b="1" dirty="0"/>
              <a:t>AF3_IMAGE</a:t>
            </a:r>
            <a:r>
              <a:rPr lang="en-US" dirty="0"/>
              <a:t>: Path to the AlphaFold 3 container image</a:t>
            </a:r>
          </a:p>
          <a:p>
            <a:pPr lvl="1">
              <a:lnSpc>
                <a:spcPct val="120000"/>
              </a:lnSpc>
            </a:pPr>
            <a:r>
              <a:rPr lang="en-US" b="1" dirty="0"/>
              <a:t>AF3_CODE_DIR</a:t>
            </a:r>
            <a:r>
              <a:rPr lang="en-US" dirty="0"/>
              <a:t>: Directory containing the AlphaFold 3 codebase</a:t>
            </a:r>
          </a:p>
          <a:p>
            <a:pPr lvl="1">
              <a:lnSpc>
                <a:spcPct val="120000"/>
              </a:lnSpc>
            </a:pPr>
            <a:r>
              <a:rPr lang="en-US" b="1" dirty="0"/>
              <a:t>AF3_DATABASES_DIR</a:t>
            </a:r>
            <a:r>
              <a:rPr lang="en-US" dirty="0"/>
              <a:t>: Location of the required AlphaFold 3 reference databases</a:t>
            </a:r>
          </a:p>
          <a:p>
            <a:pPr>
              <a:lnSpc>
                <a:spcPct val="120000"/>
              </a:lnSpc>
            </a:pPr>
            <a:r>
              <a:rPr lang="en-US" dirty="0"/>
              <a:t>redirects temporary files to </a:t>
            </a:r>
            <a:r>
              <a:rPr lang="en-US" sz="2600" b="1" dirty="0"/>
              <a:t>/scratch/alpine/$USER</a:t>
            </a:r>
            <a:endParaRPr lang="en-US" b="1" dirty="0"/>
          </a:p>
          <a:p>
            <a:pPr lvl="1">
              <a:lnSpc>
                <a:spcPct val="120000"/>
              </a:lnSpc>
            </a:pPr>
            <a:r>
              <a:rPr lang="en-US" dirty="0"/>
              <a:t>Can be overridden by resetting TMPDIR after you load the module:</a:t>
            </a:r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10F23-0755-5AFD-485D-7FF6E67FD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3137626699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2006/metadata/properties"/>
    <ds:schemaRef ds:uri="92c16b9d-8c83-445e-a4f4-1fe3d2f43f13"/>
    <ds:schemaRef ds:uri="http://purl.org/dc/elements/1.1/"/>
    <ds:schemaRef ds:uri="a1519f9a-9d6a-41c1-afc9-552e4069f82f"/>
    <ds:schemaRef ds:uri="7e49f7d3-8802-46ca-9604-495ce27f67f4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3ded8b1b-070d-4629-82e4-c0b019f46057}" enabled="0" method="" siteId="{3ded8b1b-070d-4629-82e4-c0b019f4605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10122</TotalTime>
  <Words>881</Words>
  <Application>Microsoft Office PowerPoint</Application>
  <PresentationFormat>Widescreen</PresentationFormat>
  <Paragraphs>110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Arial MT</vt:lpstr>
      <vt:lpstr>Calibri</vt:lpstr>
      <vt:lpstr>Century Gothic</vt:lpstr>
      <vt:lpstr>Courier New</vt:lpstr>
      <vt:lpstr>Monaco</vt:lpstr>
      <vt:lpstr>Monospace</vt:lpstr>
      <vt:lpstr>Wingdings</vt:lpstr>
      <vt:lpstr>CUB Content </vt:lpstr>
      <vt:lpstr>RC Short Course: AlphaFold 3 on Alpine</vt:lpstr>
      <vt:lpstr>AlphaFold 3 on Alpine</vt:lpstr>
      <vt:lpstr>PowerPoint Presentation</vt:lpstr>
      <vt:lpstr>Background: The Protein Folding Problem</vt:lpstr>
      <vt:lpstr>Notable changes to AlphaFold 3</vt:lpstr>
      <vt:lpstr>AlphaFold 3 Installation</vt:lpstr>
      <vt:lpstr>Model Parameters</vt:lpstr>
      <vt:lpstr>AlphaFold 3 Inputs</vt:lpstr>
      <vt:lpstr>AlphaFold 3 Module</vt:lpstr>
      <vt:lpstr>AlphaFold 3 Module</vt:lpstr>
      <vt:lpstr>AlphaFold 3 Workflow</vt:lpstr>
      <vt:lpstr>Running Your Prediction</vt:lpstr>
      <vt:lpstr>Running Your Prediction</vt:lpstr>
      <vt:lpstr>Visualizing Outputs 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Mohal Khandelwal</dc:creator>
  <cp:lastModifiedBy>Mohal Khandelwal</cp:lastModifiedBy>
  <cp:revision>22</cp:revision>
  <dcterms:created xsi:type="dcterms:W3CDTF">2023-01-13T17:07:22Z</dcterms:created>
  <dcterms:modified xsi:type="dcterms:W3CDTF">2025-10-03T22:13:20Z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